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customXml/itemProps3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</p:sldMasterIdLst>
  <p:notesMasterIdLst>
    <p:notesMasterId r:id="rId6"/>
  </p:notesMasterIdLst>
  <p:handoutMasterIdLst>
    <p:handoutMasterId r:id="rId7"/>
  </p:handoutMasterIdLst>
  <p:sldIdLst>
    <p:sldId id="1196" r:id="rId5"/>
  </p:sldIdLst>
  <p:sldSz cx="14630400" cy="8229600"/>
  <p:notesSz cx="6881813" cy="92964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  <p:embeddedFont>
      <p:font typeface="Segoe UI Light" panose="020B0502040204020203" pitchFamily="34" charset="0"/>
      <p:regular r:id="rId16"/>
      <p:italic r:id="rId17"/>
    </p:embeddedFont>
    <p:embeddedFont>
      <p:font typeface="Segoe UI Semilight" panose="020B0402040204020203" pitchFamily="34" charset="0"/>
      <p:regular r:id="rId18"/>
      <p:italic r:id="rId19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>
    <p:extLst/>
  </p:cmAuthor>
  <p:cmAuthor id="2" name="Drew Michaels" initials="DM" lastIdx="18" clrIdx="1">
    <p:extLst/>
  </p:cmAuthor>
  <p:cmAuthor id="3" name="Jann Skotdal" initials="JS" lastIdx="7" clrIdx="2">
    <p:extLst/>
  </p:cmAuthor>
  <p:cmAuthor id="4" name="Enrique Rivero" initials="" lastIdx="0" clrIdx="3"/>
  <p:cmAuthor id="5" name="Brett Campbell" initials="BC" lastIdx="17" clrIdx="4">
    <p:extLst/>
  </p:cmAuthor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80"/>
    <a:srgbClr val="004E59"/>
    <a:srgbClr val="0096A9"/>
    <a:srgbClr val="C0C0C0"/>
    <a:srgbClr val="D9D9D9"/>
    <a:srgbClr val="EEEEEE"/>
    <a:srgbClr val="B0B0B0"/>
    <a:srgbClr val="FFFFFF"/>
    <a:srgbClr val="235A5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122" y="558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customXml" Target="../customXml/item4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ussell.Harada@HNBhawaii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Hawaii National Bank– SharePoint Consulting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E7440-243D-4314-97FF-1FC3D4DEC54E}"/>
              </a:ext>
            </a:extLst>
          </p:cNvPr>
          <p:cNvSpPr txBox="1"/>
          <p:nvPr/>
        </p:nvSpPr>
        <p:spPr>
          <a:xfrm>
            <a:off x="457200" y="1312909"/>
            <a:ext cx="83383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Need</a:t>
            </a:r>
          </a:p>
          <a:p>
            <a:endParaRPr lang="en-US" sz="1800" dirty="0"/>
          </a:p>
          <a:p>
            <a:r>
              <a:rPr lang="en-US" sz="1800" dirty="0"/>
              <a:t>Hawaii National Bank’s overarching goal is to leverage a consulting firm to install and deploy a new on-premise SharePoint 2016 environment. Affirma worked alongside the Hawaii National Bank team to, training the trainer and support the upgrade while implementing Best Practices for future long-term success of their SharePoint environment.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D2C9-1394-4E6F-906A-05A8C185F0A2}"/>
              </a:ext>
            </a:extLst>
          </p:cNvPr>
          <p:cNvSpPr txBox="1"/>
          <p:nvPr/>
        </p:nvSpPr>
        <p:spPr>
          <a:xfrm>
            <a:off x="457200" y="3674710"/>
            <a:ext cx="819111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 Did</a:t>
            </a:r>
          </a:p>
          <a:p>
            <a:r>
              <a:rPr lang="en-US" sz="1800" dirty="0"/>
              <a:t>Affirma began the engagement with a Planning and Assessment phase followed by and Implementation phase, to ensure a smooth upgrade which strengthened Hawaii National Bank’s internal communication, and allowed for SharePoint to be upgraded to the latest version successfully.  Affirma provided farm build planning, support and development expertise.</a:t>
            </a:r>
          </a:p>
          <a:p>
            <a:pPr lvl="0"/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32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Information</a:t>
            </a:r>
          </a:p>
          <a:p>
            <a:pPr lvl="0"/>
            <a:r>
              <a:rPr lang="en-US" sz="1800" dirty="0"/>
              <a:t>Name: Russell Harada</a:t>
            </a:r>
          </a:p>
          <a:p>
            <a:pPr lvl="0"/>
            <a:r>
              <a:rPr lang="en-US" sz="1800" dirty="0"/>
              <a:t>Title: Vice President and Systems Manager</a:t>
            </a:r>
            <a:br>
              <a:rPr lang="en-US" sz="1800" dirty="0"/>
            </a:br>
            <a:r>
              <a:rPr lang="en-US" sz="1800" dirty="0"/>
              <a:t>Email: </a:t>
            </a:r>
            <a:r>
              <a:rPr lang="en-US" sz="1800" dirty="0">
                <a:hlinkClick r:id="rId3"/>
              </a:rPr>
              <a:t>Russell.Harada@HNBhawaii.com</a:t>
            </a:r>
            <a:r>
              <a:rPr lang="en-US" sz="1800" dirty="0"/>
              <a:t> </a:t>
            </a:r>
          </a:p>
          <a:p>
            <a:pPr lvl="0"/>
            <a:r>
              <a:rPr lang="en-US" sz="1800" dirty="0"/>
              <a:t>Phone: (808) 528-7755*</a:t>
            </a:r>
          </a:p>
        </p:txBody>
      </p:sp>
      <p:pic>
        <p:nvPicPr>
          <p:cNvPr id="1026" name="Picture 2" descr="Image result for hawaii national bank">
            <a:extLst>
              <a:ext uri="{FF2B5EF4-FFF2-40B4-BE49-F238E27FC236}">
                <a16:creationId xmlns:a16="http://schemas.microsoft.com/office/drawing/2014/main" id="{98D1096B-A408-4C3C-B96A-4830932E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625" y="1425873"/>
            <a:ext cx="4924166" cy="21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20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>
      <Value>Intranet / Extranet</Value>
      <Value>Training</Value>
    </Solutions>
    <Industries xmlns="f0ee8362-fa7e-4bc9-ab88-7dcfb17cb19b">
      <Value>Financial Services</Value>
    </Industries>
    <Notes0 xmlns="f0ee8362-fa7e-4bc9-ab88-7dcfb17cb19b" xsi:nil="true"/>
    <Named_x0020_Account xmlns="f0ee8362-fa7e-4bc9-ab88-7dcfb17cb19b" xsi:nil="true"/>
    <PlatTech xmlns="f0ee8362-fa7e-4bc9-ab88-7dcfb17cb19b">
      <Value>SharePoint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2A94E4A4-1B32-4A3C-847A-E2AB390C520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cbd8f18-2ac4-451d-bc35-5e04a82b94cc"/>
    <ds:schemaRef ds:uri="7aa0b870-4ba0-47cc-9c29-4298aa912a55"/>
    <ds:schemaRef ds:uri="http://purl.org/dc/elements/1.1/"/>
    <ds:schemaRef ds:uri="http://schemas.microsoft.com/office/2006/metadata/properties"/>
    <ds:schemaRef ds:uri="357972b2-b7ed-48bc-bbb4-0804bacba9d2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EAF8D5-61BD-4F27-9715-7BFAA931385C}"/>
</file>

<file path=customXml/itemProps4.xml><?xml version="1.0" encoding="utf-8"?>
<ds:datastoreItem xmlns:ds="http://schemas.openxmlformats.org/officeDocument/2006/customXml" ds:itemID="{71DDA52E-A70F-4590-AE6F-5D8CC49747B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130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Segoe UI</vt:lpstr>
      <vt:lpstr>Segoe UI Semilight</vt:lpstr>
      <vt:lpstr>Calibri</vt:lpstr>
      <vt:lpstr>Segoe UI Light</vt:lpstr>
      <vt:lpstr>Custom Design</vt:lpstr>
      <vt:lpstr>Hawaii National Bank– SharePoint Consulting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Hawaii Bank - Case Study</dc:title>
  <dc:creator>Nory Kotrasa</dc:creator>
  <cp:lastModifiedBy>Barret Hirschberg</cp:lastModifiedBy>
  <cp:revision>54</cp:revision>
  <cp:lastPrinted>2016-10-17T19:50:15Z</cp:lastPrinted>
  <dcterms:created xsi:type="dcterms:W3CDTF">2013-12-05T17:26:23Z</dcterms:created>
  <dcterms:modified xsi:type="dcterms:W3CDTF">2019-07-09T19:36:35Z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v-arri@microsoft.com</vt:lpwstr>
  </property>
  <property fmtid="{D5CDD505-2E9C-101B-9397-08002B2CF9AE}" pid="6" name="MSIP_Label_f42aa342-8706-4288-bd11-ebb85995028c_SetDate">
    <vt:lpwstr>2018-03-24T00:14:12.0998485Z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xd_Signature">
    <vt:bool>false</vt:bool>
  </property>
  <property fmtid="{D5CDD505-2E9C-101B-9397-08002B2CF9AE}" pid="12" name="SharedWithUsers">
    <vt:lpwstr>686;#Mehrad Moeini;#380;#Josh King</vt:lpwstr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Business Unit">
    <vt:lpwstr/>
  </property>
  <property fmtid="{D5CDD505-2E9C-101B-9397-08002B2CF9AE}" pid="19" name="Industry">
    <vt:lpwstr>50;#Financial Services|380dfaa8-d53c-462e-bba8-940c98746c25</vt:lpwstr>
  </property>
  <property fmtid="{D5CDD505-2E9C-101B-9397-08002B2CF9AE}" pid="20" name="Service_x0020_Offering">
    <vt:lpwstr/>
  </property>
  <property fmtid="{D5CDD505-2E9C-101B-9397-08002B2CF9AE}" pid="21" name="Business_x0020_Unit">
    <vt:lpwstr/>
  </property>
  <property fmtid="{D5CDD505-2E9C-101B-9397-08002B2CF9AE}" pid="22" name="_ExtendedDescription">
    <vt:lpwstr/>
  </property>
  <property fmtid="{D5CDD505-2E9C-101B-9397-08002B2CF9AE}" pid="23" name="Service Offering">
    <vt:lpwstr/>
  </property>
  <property fmtid="{D5CDD505-2E9C-101B-9397-08002B2CF9AE}" pid="24" name="Category">
    <vt:lpwstr>6;#Case Study|8faa0ad1-25f0-4f56-8e38-f60e20c455d6</vt:lpwstr>
  </property>
  <property fmtid="{D5CDD505-2E9C-101B-9397-08002B2CF9AE}" pid="25" name="Order">
    <vt:r8>49000</vt:r8>
  </property>
  <property fmtid="{D5CDD505-2E9C-101B-9397-08002B2CF9AE}" pid="26" name="SO">
    <vt:lpwstr>38;#;#40;#</vt:lpwstr>
  </property>
  <property fmtid="{D5CDD505-2E9C-101B-9397-08002B2CF9AE}" pid="27" name="TriggerFlowInfo">
    <vt:lpwstr/>
  </property>
</Properties>
</file>